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  <p:sldMasterId id="2147483674" r:id="rId2"/>
  </p:sldMasterIdLst>
  <p:notesMasterIdLst>
    <p:notesMasterId r:id="rId43"/>
  </p:notesMasterIdLst>
  <p:sldIdLst>
    <p:sldId id="257" r:id="rId3"/>
    <p:sldId id="263" r:id="rId4"/>
    <p:sldId id="262" r:id="rId5"/>
    <p:sldId id="264" r:id="rId6"/>
    <p:sldId id="265" r:id="rId7"/>
    <p:sldId id="269" r:id="rId8"/>
    <p:sldId id="271" r:id="rId9"/>
    <p:sldId id="270" r:id="rId10"/>
    <p:sldId id="266" r:id="rId11"/>
    <p:sldId id="273" r:id="rId12"/>
    <p:sldId id="267" r:id="rId13"/>
    <p:sldId id="274" r:id="rId14"/>
    <p:sldId id="268" r:id="rId15"/>
    <p:sldId id="272" r:id="rId16"/>
    <p:sldId id="276" r:id="rId17"/>
    <p:sldId id="279" r:id="rId18"/>
    <p:sldId id="280" r:id="rId19"/>
    <p:sldId id="277" r:id="rId20"/>
    <p:sldId id="278" r:id="rId21"/>
    <p:sldId id="292" r:id="rId22"/>
    <p:sldId id="293" r:id="rId23"/>
    <p:sldId id="294" r:id="rId24"/>
    <p:sldId id="295" r:id="rId25"/>
    <p:sldId id="29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7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371B1-2292-4083-B7A3-526B2139E683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FBCA7-04FD-4101-A3B2-F34C88DD8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1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8F48A-6110-47DA-8521-A1D1FFD22F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05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054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617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90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29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118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454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264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3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48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384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03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4036C-9E7C-4FFC-99FA-414B61E345D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580AB-5C3C-4B4F-8E2A-8B7A0A8CE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69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Human Resource Management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IMOE01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tx1"/>
                </a:solidFill>
              </a:rPr>
              <a:t>Sudheer</a:t>
            </a:r>
            <a:r>
              <a:rPr lang="en-US" dirty="0" smtClean="0">
                <a:solidFill>
                  <a:schemeClr val="tx1"/>
                </a:solidFill>
              </a:rPr>
              <a:t> D. Kulkarni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77" y="280989"/>
            <a:ext cx="7888545" cy="65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546100"/>
            <a:ext cx="10058400" cy="540664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HRM Functions</a:t>
            </a:r>
          </a:p>
          <a:p>
            <a:r>
              <a:rPr lang="en-US" sz="2400" dirty="0" smtClean="0"/>
              <a:t>Planning</a:t>
            </a:r>
          </a:p>
          <a:p>
            <a:r>
              <a:rPr lang="en-US" sz="2400" dirty="0" smtClean="0"/>
              <a:t>Staffing</a:t>
            </a:r>
          </a:p>
          <a:p>
            <a:r>
              <a:rPr lang="en-US" sz="2400" dirty="0" smtClean="0"/>
              <a:t>Developing</a:t>
            </a:r>
          </a:p>
          <a:p>
            <a:r>
              <a:rPr lang="en-US" sz="2400" dirty="0" smtClean="0"/>
              <a:t>Monitoring</a:t>
            </a:r>
          </a:p>
          <a:p>
            <a:r>
              <a:rPr lang="en-US" sz="2400" dirty="0" smtClean="0"/>
              <a:t>Maintaining</a:t>
            </a:r>
          </a:p>
          <a:p>
            <a:r>
              <a:rPr lang="en-US" sz="2400" dirty="0" smtClean="0"/>
              <a:t>Managing relationships</a:t>
            </a:r>
          </a:p>
          <a:p>
            <a:r>
              <a:rPr lang="en-US" sz="2400" dirty="0" smtClean="0"/>
              <a:t>Managing change</a:t>
            </a:r>
          </a:p>
          <a:p>
            <a:r>
              <a:rPr lang="en-US" sz="2400" dirty="0" smtClean="0"/>
              <a:t>Evaluating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4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80" y="58187"/>
            <a:ext cx="10564681" cy="67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571500"/>
            <a:ext cx="10058400" cy="57277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New Age HR functions:</a:t>
            </a:r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400" dirty="0" err="1" smtClean="0"/>
              <a:t>Visioneering</a:t>
            </a:r>
            <a:r>
              <a:rPr lang="en-US" sz="2400" dirty="0" smtClean="0"/>
              <a:t> and strategizing to gain competitive edge for the organizations</a:t>
            </a:r>
          </a:p>
          <a:p>
            <a:r>
              <a:rPr lang="en-US" sz="2400" dirty="0" smtClean="0"/>
              <a:t>Aligning HR activities with corporate objectives and focus on achieving strategic outcomes</a:t>
            </a:r>
          </a:p>
          <a:p>
            <a:r>
              <a:rPr lang="en-US" sz="2400" dirty="0" smtClean="0"/>
              <a:t>Focusing on competency development</a:t>
            </a:r>
          </a:p>
          <a:p>
            <a:r>
              <a:rPr lang="en-US" sz="2400" dirty="0" smtClean="0"/>
              <a:t>Redefining role of HR mangers and renegotiating their roles and relationships with line managers within the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9036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25500"/>
            <a:ext cx="10058400" cy="5422900"/>
          </a:xfrm>
        </p:spPr>
        <p:txBody>
          <a:bodyPr>
            <a:normAutofit/>
          </a:bodyPr>
          <a:lstStyle/>
          <a:p>
            <a:r>
              <a:rPr lang="en-US" sz="2400" dirty="0"/>
              <a:t>Develop methods for producing alignment between employee goals and behaviors and organizational strategy</a:t>
            </a:r>
          </a:p>
          <a:p>
            <a:r>
              <a:rPr lang="en-US" sz="2400" dirty="0"/>
              <a:t>Define, communicate, and leverage </a:t>
            </a:r>
            <a:r>
              <a:rPr lang="en-US" sz="2400" dirty="0" smtClean="0"/>
              <a:t>organizations’ </a:t>
            </a:r>
            <a:r>
              <a:rPr lang="en-US" sz="2400" dirty="0"/>
              <a:t>key capabilities</a:t>
            </a:r>
          </a:p>
          <a:p>
            <a:r>
              <a:rPr lang="en-US" sz="2400" dirty="0"/>
              <a:t>Create, distribute and support </a:t>
            </a:r>
            <a:r>
              <a:rPr lang="en-US" sz="2400" dirty="0" smtClean="0"/>
              <a:t>HR </a:t>
            </a:r>
            <a:r>
              <a:rPr lang="en-US" sz="2400" dirty="0"/>
              <a:t>new philosophies that support both employees and the organization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49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47700"/>
            <a:ext cx="100584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Objectives of HRM</a:t>
            </a:r>
          </a:p>
          <a:p>
            <a:r>
              <a:rPr lang="en-US" sz="2400" dirty="0" smtClean="0"/>
              <a:t>Ensure the availability of a competent and willing workforce to an organization.</a:t>
            </a:r>
          </a:p>
          <a:p>
            <a:endParaRPr lang="en-US" sz="2400" dirty="0" smtClean="0"/>
          </a:p>
          <a:p>
            <a:r>
              <a:rPr lang="en-US" sz="2400" dirty="0" smtClean="0"/>
              <a:t>Four fold objectives:</a:t>
            </a:r>
          </a:p>
          <a:p>
            <a:pPr lvl="3"/>
            <a:r>
              <a:rPr lang="en-US" sz="2100" dirty="0" smtClean="0"/>
              <a:t>Societal</a:t>
            </a:r>
          </a:p>
          <a:p>
            <a:pPr lvl="3"/>
            <a:r>
              <a:rPr lang="en-US" sz="2100" dirty="0" smtClean="0"/>
              <a:t>Organizational</a:t>
            </a:r>
          </a:p>
          <a:p>
            <a:pPr lvl="3"/>
            <a:r>
              <a:rPr lang="en-US" sz="2100" dirty="0" smtClean="0"/>
              <a:t>Functional</a:t>
            </a:r>
          </a:p>
          <a:p>
            <a:pPr lvl="3"/>
            <a:r>
              <a:rPr lang="en-US" sz="2100" dirty="0" smtClean="0"/>
              <a:t>Personal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038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49" y="558173"/>
            <a:ext cx="5433451" cy="586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998" y="3120312"/>
            <a:ext cx="227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Objectives of HRM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369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49300"/>
            <a:ext cx="10058400" cy="5203444"/>
          </a:xfrm>
        </p:spPr>
        <p:txBody>
          <a:bodyPr/>
          <a:lstStyle/>
          <a:p>
            <a:pPr marL="0" lvl="0" indent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Societal </a:t>
            </a:r>
            <a:r>
              <a:rPr lang="en-US" sz="2400" dirty="0">
                <a:solidFill>
                  <a:prstClr val="black"/>
                </a:solidFill>
              </a:rPr>
              <a:t>Objectives:</a:t>
            </a:r>
          </a:p>
          <a:p>
            <a:pPr lvl="0">
              <a:buClr>
                <a:prstClr val="black">
                  <a:lumMod val="85000"/>
                  <a:lumOff val="15000"/>
                </a:prstClr>
              </a:buClr>
            </a:pPr>
            <a:r>
              <a:rPr lang="en-US" sz="2400" dirty="0">
                <a:solidFill>
                  <a:prstClr val="black"/>
                </a:solidFill>
              </a:rPr>
              <a:t>To be ethically and socially responsible to the needs and challenges of the society while minimizing the negative impact of such demands upon the </a:t>
            </a:r>
            <a:r>
              <a:rPr lang="en-US" sz="2400" dirty="0" smtClean="0">
                <a:solidFill>
                  <a:prstClr val="black"/>
                </a:solidFill>
              </a:rPr>
              <a:t>organization</a:t>
            </a:r>
          </a:p>
          <a:p>
            <a:pPr marL="0" lvl="0" indent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Organizational </a:t>
            </a:r>
            <a:r>
              <a:rPr lang="en-US" sz="2400" dirty="0">
                <a:solidFill>
                  <a:prstClr val="black"/>
                </a:solidFill>
              </a:rPr>
              <a:t>Objectives:</a:t>
            </a:r>
          </a:p>
          <a:p>
            <a:pPr lvl="0">
              <a:buClr>
                <a:prstClr val="black">
                  <a:lumMod val="85000"/>
                  <a:lumOff val="15000"/>
                </a:prstClr>
              </a:buClr>
            </a:pPr>
            <a:r>
              <a:rPr lang="en-US" sz="2400" dirty="0">
                <a:solidFill>
                  <a:prstClr val="black"/>
                </a:solidFill>
              </a:rPr>
              <a:t>To recognize the role of HRM in bringing about organizational </a:t>
            </a:r>
            <a:r>
              <a:rPr lang="en-US" sz="2400" dirty="0" smtClean="0">
                <a:solidFill>
                  <a:prstClr val="black"/>
                </a:solidFill>
              </a:rPr>
              <a:t>effectiveness</a:t>
            </a:r>
          </a:p>
          <a:p>
            <a:pPr marL="0" lvl="0" indent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Functional Objectives:</a:t>
            </a:r>
          </a:p>
          <a:p>
            <a:pPr marL="0" lvl="0" indent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To maintain the department’s contribution at a level appropriate to the organization’s needs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9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36600"/>
            <a:ext cx="10058400" cy="521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Personal Objectives:</a:t>
            </a:r>
          </a:p>
          <a:p>
            <a:r>
              <a:rPr lang="en-US" sz="2400" dirty="0" smtClean="0"/>
              <a:t>To assist employees in achieving their personal goals, at least insofar as these goals enhance the individual’s contribution to the organization</a:t>
            </a:r>
          </a:p>
          <a:p>
            <a:pPr marL="0" indent="0">
              <a:buNone/>
            </a:pPr>
            <a:r>
              <a:rPr lang="en-US" sz="2400" b="1" dirty="0" smtClean="0"/>
              <a:t>Specific Objectives:</a:t>
            </a:r>
          </a:p>
          <a:p>
            <a:r>
              <a:rPr lang="en-US" sz="2400" dirty="0" smtClean="0"/>
              <a:t>Facilitate organizational goals setting.</a:t>
            </a:r>
          </a:p>
          <a:p>
            <a:r>
              <a:rPr lang="en-US" sz="2400" dirty="0" smtClean="0"/>
              <a:t>Making competent and motivated employees available for the organization all the time</a:t>
            </a:r>
          </a:p>
          <a:p>
            <a:r>
              <a:rPr lang="en-US" sz="2400" dirty="0" smtClean="0"/>
              <a:t>Align HR policies and practices with the organization’s strategies</a:t>
            </a:r>
          </a:p>
          <a:p>
            <a:r>
              <a:rPr lang="en-US" sz="2400" dirty="0" smtClean="0"/>
              <a:t>Play the role of a change agent in order to introduce change in the organization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0452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36600"/>
            <a:ext cx="10058400" cy="521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Specific Objectives: (contd..)</a:t>
            </a:r>
          </a:p>
          <a:p>
            <a:r>
              <a:rPr lang="en-US" sz="2400" dirty="0" smtClean="0"/>
              <a:t>Build an ethical and culture-embedded organization</a:t>
            </a:r>
          </a:p>
          <a:p>
            <a:r>
              <a:rPr lang="en-US" sz="2400" dirty="0" smtClean="0"/>
              <a:t>Make employees feel that their stay in the organization is desirable, rewarding and fulfilling</a:t>
            </a:r>
          </a:p>
          <a:p>
            <a:r>
              <a:rPr lang="en-US" sz="2400" dirty="0" smtClean="0"/>
              <a:t>Make the organization a leader in its area of operation, bets employer to work for and a preferred choice for job aspirants</a:t>
            </a:r>
          </a:p>
          <a:p>
            <a:r>
              <a:rPr lang="en-US" sz="2400" dirty="0" smtClean="0"/>
              <a:t>Make the organization contribute to sustainable development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56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4297327" y="5850468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 RESOURCES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5459412" y="139541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3489325" y="2143125"/>
            <a:ext cx="1397000" cy="1397000"/>
            <a:chOff x="3438525" y="2143125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 descr="This image is an icon of three people and a globe. ">
            <a:extLst>
              <a:ext uri="{FF2B5EF4-FFF2-40B4-BE49-F238E27FC236}">
                <a16:creationId xmlns:a16="http://schemas.microsoft.com/office/drawing/2014/main" id="{0F9B9E83-7B40-4A58-B9B6-072ADD8AF2AD}"/>
              </a:ext>
            </a:extLst>
          </p:cNvPr>
          <p:cNvGrpSpPr/>
          <p:nvPr/>
        </p:nvGrpSpPr>
        <p:grpSpPr>
          <a:xfrm>
            <a:off x="2741612" y="4162425"/>
            <a:ext cx="1271588" cy="1273175"/>
            <a:chOff x="2690812" y="4162425"/>
            <a:chExt cx="1271588" cy="1273175"/>
          </a:xfrm>
        </p:grpSpPr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16A34343-0998-42BB-80E4-28FB10F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EF0E095-962C-4FF0-89AE-50E91D8B01B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reeform 258">
                <a:extLst>
                  <a:ext uri="{FF2B5EF4-FFF2-40B4-BE49-F238E27FC236}">
                    <a16:creationId xmlns:a16="http://schemas.microsoft.com/office/drawing/2014/main" id="{6406E6B6-1167-46C8-948E-C5EF17DA0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259">
                <a:extLst>
                  <a:ext uri="{FF2B5EF4-FFF2-40B4-BE49-F238E27FC236}">
                    <a16:creationId xmlns:a16="http://schemas.microsoft.com/office/drawing/2014/main" id="{72ECCE91-FE4E-4D18-8094-A898EA08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260">
                <a:extLst>
                  <a:ext uri="{FF2B5EF4-FFF2-40B4-BE49-F238E27FC236}">
                    <a16:creationId xmlns:a16="http://schemas.microsoft.com/office/drawing/2014/main" id="{3548F75A-EA11-4316-A1F6-0CAEB6787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Line 261">
                <a:extLst>
                  <a:ext uri="{FF2B5EF4-FFF2-40B4-BE49-F238E27FC236}">
                    <a16:creationId xmlns:a16="http://schemas.microsoft.com/office/drawing/2014/main" id="{5124F4E9-141F-499A-8EEC-1241D51B2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Line 262">
                <a:extLst>
                  <a:ext uri="{FF2B5EF4-FFF2-40B4-BE49-F238E27FC236}">
                    <a16:creationId xmlns:a16="http://schemas.microsoft.com/office/drawing/2014/main" id="{F8299F61-1975-4EE9-BAB2-3CE9A446F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Line 263">
                <a:extLst>
                  <a:ext uri="{FF2B5EF4-FFF2-40B4-BE49-F238E27FC236}">
                    <a16:creationId xmlns:a16="http://schemas.microsoft.com/office/drawing/2014/main" id="{21DCC590-EB7E-4BE9-BE74-8FD7163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264">
                <a:extLst>
                  <a:ext uri="{FF2B5EF4-FFF2-40B4-BE49-F238E27FC236}">
                    <a16:creationId xmlns:a16="http://schemas.microsoft.com/office/drawing/2014/main" id="{9DD4333D-6A4C-43A4-873D-73945A8A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65">
                <a:extLst>
                  <a:ext uri="{FF2B5EF4-FFF2-40B4-BE49-F238E27FC236}">
                    <a16:creationId xmlns:a16="http://schemas.microsoft.com/office/drawing/2014/main" id="{4BE9E84A-E911-4211-BBA2-3D0BE5875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266">
                <a:extLst>
                  <a:ext uri="{FF2B5EF4-FFF2-40B4-BE49-F238E27FC236}">
                    <a16:creationId xmlns:a16="http://schemas.microsoft.com/office/drawing/2014/main" id="{0ECA1A96-AB7F-46A0-88B5-FCD888592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67">
                <a:extLst>
                  <a:ext uri="{FF2B5EF4-FFF2-40B4-BE49-F238E27FC236}">
                    <a16:creationId xmlns:a16="http://schemas.microsoft.com/office/drawing/2014/main" id="{75E1735F-98B1-4E7B-BDDC-FE64527C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 descr="This image is an icon of three people and a globe. ">
            <a:extLst>
              <a:ext uri="{FF2B5EF4-FFF2-40B4-BE49-F238E27FC236}">
                <a16:creationId xmlns:a16="http://schemas.microsoft.com/office/drawing/2014/main" id="{A990E334-4A7D-4F5C-A904-F305BFAA954B}"/>
              </a:ext>
            </a:extLst>
          </p:cNvPr>
          <p:cNvGrpSpPr/>
          <p:nvPr/>
        </p:nvGrpSpPr>
        <p:grpSpPr>
          <a:xfrm>
            <a:off x="8229600" y="4182253"/>
            <a:ext cx="1271588" cy="1273175"/>
            <a:chOff x="8229600" y="4162425"/>
            <a:chExt cx="1271588" cy="1273175"/>
          </a:xfrm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4699FCCF-8ACA-4F41-97A7-AD2C08AE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63DE9C6-B298-4701-B108-E8E84885E8BC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</p:grpSpPr>
          <p:sp>
            <p:nvSpPr>
              <p:cNvPr id="203" name="Freeform 258">
                <a:extLst>
                  <a:ext uri="{FF2B5EF4-FFF2-40B4-BE49-F238E27FC236}">
                    <a16:creationId xmlns:a16="http://schemas.microsoft.com/office/drawing/2014/main" id="{05760EEA-E70F-4460-BC2A-336F9645E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59">
                <a:extLst>
                  <a:ext uri="{FF2B5EF4-FFF2-40B4-BE49-F238E27FC236}">
                    <a16:creationId xmlns:a16="http://schemas.microsoft.com/office/drawing/2014/main" id="{7AE0CD2C-CD57-47B1-B505-80D106A80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260">
                <a:extLst>
                  <a:ext uri="{FF2B5EF4-FFF2-40B4-BE49-F238E27FC236}">
                    <a16:creationId xmlns:a16="http://schemas.microsoft.com/office/drawing/2014/main" id="{872A3131-C536-4756-B975-DACC55DF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Line 261">
                <a:extLst>
                  <a:ext uri="{FF2B5EF4-FFF2-40B4-BE49-F238E27FC236}">
                    <a16:creationId xmlns:a16="http://schemas.microsoft.com/office/drawing/2014/main" id="{8D6C92E4-36B6-469D-8D9D-7E821A2B6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Line 262">
                <a:extLst>
                  <a:ext uri="{FF2B5EF4-FFF2-40B4-BE49-F238E27FC236}">
                    <a16:creationId xmlns:a16="http://schemas.microsoft.com/office/drawing/2014/main" id="{B9D7D31E-100C-4875-91DB-E3AA306D1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Line 263">
                <a:extLst>
                  <a:ext uri="{FF2B5EF4-FFF2-40B4-BE49-F238E27FC236}">
                    <a16:creationId xmlns:a16="http://schemas.microsoft.com/office/drawing/2014/main" id="{29CE937B-2D75-4864-AD7D-EE0DA1EB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64">
                <a:extLst>
                  <a:ext uri="{FF2B5EF4-FFF2-40B4-BE49-F238E27FC236}">
                    <a16:creationId xmlns:a16="http://schemas.microsoft.com/office/drawing/2014/main" id="{5C237BA8-A5D9-4E6F-B526-E9714857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65">
                <a:extLst>
                  <a:ext uri="{FF2B5EF4-FFF2-40B4-BE49-F238E27FC236}">
                    <a16:creationId xmlns:a16="http://schemas.microsoft.com/office/drawing/2014/main" id="{661A5EFA-ECB7-4C9D-A8BD-1FACE7EB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66">
                <a:extLst>
                  <a:ext uri="{FF2B5EF4-FFF2-40B4-BE49-F238E27FC236}">
                    <a16:creationId xmlns:a16="http://schemas.microsoft.com/office/drawing/2014/main" id="{6503CA85-38C3-44D1-94CA-34EA501E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67">
                <a:extLst>
                  <a:ext uri="{FF2B5EF4-FFF2-40B4-BE49-F238E27FC236}">
                    <a16:creationId xmlns:a16="http://schemas.microsoft.com/office/drawing/2014/main" id="{AE3AF176-184A-4597-B23C-A8ECB694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305675" y="2143125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9858619" y="4157408"/>
            <a:ext cx="1594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Appraisal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9098876" y="2203556"/>
            <a:ext cx="1594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Induction and Communication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1427303" y="2164807"/>
            <a:ext cx="1594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Recruitment and Selection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90653" y="4157408"/>
            <a:ext cx="159460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Introduction to Human Resource</a:t>
            </a:r>
            <a:r>
              <a:rPr lang="en-US" sz="16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Management: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 Power Planning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3953987" y="537999"/>
            <a:ext cx="42840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and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</p:spTree>
    <p:extLst>
      <p:ext uri="{BB962C8B-B14F-4D97-AF65-F5344CB8AC3E}">
        <p14:creationId xmlns:p14="http://schemas.microsoft.com/office/powerpoint/2010/main" val="28488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23900"/>
            <a:ext cx="10058400" cy="5228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Personnel Policies</a:t>
            </a:r>
          </a:p>
          <a:p>
            <a:r>
              <a:rPr lang="en-US" sz="2400" dirty="0" smtClean="0"/>
              <a:t>A policy is a plan of action – a statement of intention committing the management to a general course of action</a:t>
            </a:r>
          </a:p>
          <a:p>
            <a:r>
              <a:rPr lang="en-US" sz="2400" dirty="0" smtClean="0"/>
              <a:t>Organizations need to evolve HR policies as they ensure consistency and uniformity in treating people</a:t>
            </a:r>
          </a:p>
          <a:p>
            <a:r>
              <a:rPr lang="en-US" sz="2400" dirty="0" smtClean="0"/>
              <a:t>Motivate and build loyalty</a:t>
            </a:r>
          </a:p>
          <a:p>
            <a:r>
              <a:rPr lang="en-US" sz="2400" dirty="0" smtClean="0"/>
              <a:t>Policies become benchmarks to compare and evaluate performance</a:t>
            </a:r>
          </a:p>
          <a:p>
            <a:r>
              <a:rPr lang="en-US" sz="2400" dirty="0" smtClean="0"/>
              <a:t>A policy statement is more specific and commits the management to a definite course of action</a:t>
            </a:r>
          </a:p>
          <a:p>
            <a:r>
              <a:rPr lang="en-US" sz="2400" dirty="0" smtClean="0"/>
              <a:t>Does not spell out the detailed procedure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69405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520700"/>
            <a:ext cx="10464800" cy="543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Benefits of having HR Policies</a:t>
            </a:r>
          </a:p>
          <a:p>
            <a:r>
              <a:rPr lang="en-US" sz="2400" dirty="0" smtClean="0"/>
              <a:t>Makes management to give a deep thought to the basic needs of both the organization and the employees</a:t>
            </a:r>
          </a:p>
          <a:p>
            <a:r>
              <a:rPr lang="en-US" sz="2400" dirty="0" smtClean="0"/>
              <a:t>Consistent treatment of all personnel throughout the organization</a:t>
            </a:r>
          </a:p>
          <a:p>
            <a:r>
              <a:rPr lang="en-US" sz="2400" dirty="0" smtClean="0"/>
              <a:t>Continuity of action is assured even though top-management personnel change</a:t>
            </a:r>
          </a:p>
          <a:p>
            <a:r>
              <a:rPr lang="en-US" sz="2400" dirty="0" smtClean="0"/>
              <a:t>Serve as standard of performance</a:t>
            </a:r>
          </a:p>
          <a:p>
            <a:r>
              <a:rPr lang="en-US" sz="2400" dirty="0" smtClean="0"/>
              <a:t>Help build employee motivation and loyalty</a:t>
            </a:r>
          </a:p>
          <a:p>
            <a:r>
              <a:rPr lang="en-US" sz="2400" dirty="0" smtClean="0"/>
              <a:t>Help resolve intrapersonal, interpersonal and intergroup conflicts</a:t>
            </a:r>
          </a:p>
          <a:p>
            <a:r>
              <a:rPr lang="en-US" sz="2400" dirty="0" smtClean="0"/>
              <a:t>Policies reflect the maturity and wisdom of the organization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13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60400"/>
            <a:ext cx="10058400" cy="5448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Examples:</a:t>
            </a:r>
          </a:p>
          <a:p>
            <a:r>
              <a:rPr lang="en-US" sz="2400" dirty="0" smtClean="0"/>
              <a:t>Hiring policies</a:t>
            </a:r>
          </a:p>
          <a:p>
            <a:r>
              <a:rPr lang="en-US" sz="2400" dirty="0" smtClean="0"/>
              <a:t>Terms and conditions of employment</a:t>
            </a:r>
          </a:p>
          <a:p>
            <a:r>
              <a:rPr lang="en-US" sz="2400" dirty="0" smtClean="0"/>
              <a:t>Medical assistance</a:t>
            </a:r>
          </a:p>
          <a:p>
            <a:r>
              <a:rPr lang="en-US" sz="2400" dirty="0" smtClean="0"/>
              <a:t>Housing, transport, uniform and allowances</a:t>
            </a:r>
          </a:p>
          <a:p>
            <a:r>
              <a:rPr lang="en-US" sz="2400" dirty="0" smtClean="0"/>
              <a:t>Training and development</a:t>
            </a:r>
          </a:p>
          <a:p>
            <a:r>
              <a:rPr lang="en-US" sz="2400" dirty="0" smtClean="0"/>
              <a:t>Industrial relations</a:t>
            </a:r>
          </a:p>
        </p:txBody>
      </p:sp>
    </p:spTree>
    <p:extLst>
      <p:ext uri="{BB962C8B-B14F-4D97-AF65-F5344CB8AC3E}">
        <p14:creationId xmlns:p14="http://schemas.microsoft.com/office/powerpoint/2010/main" val="72595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09600"/>
            <a:ext cx="10058400" cy="55245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Formulating Policies</a:t>
            </a:r>
          </a:p>
          <a:p>
            <a:pPr marL="0" indent="0">
              <a:buNone/>
            </a:pPr>
            <a:r>
              <a:rPr lang="en-US" sz="2800" dirty="0" smtClean="0"/>
              <a:t>Five principal sources for determining the content and meaning of policies: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Past practice in the organization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Prevailing practice in rival companies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/>
              <a:t>Attitudes and philosophy </a:t>
            </a:r>
            <a:r>
              <a:rPr lang="en-US" sz="2800" dirty="0" smtClean="0"/>
              <a:t>of founders of the company, directors and top management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Attitudes and philosophy of middle and lower management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The knowledge and experience gained from handling countless personnel problems on a day-to-day basis</a:t>
            </a:r>
          </a:p>
          <a:p>
            <a:pPr marL="571500" indent="-571500">
              <a:buFont typeface="+mj-lt"/>
              <a:buAutoNum type="romanL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3121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47700"/>
            <a:ext cx="10058400" cy="53050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Policies must be stable</a:t>
            </a:r>
            <a:endParaRPr lang="en-IN" sz="2800" dirty="0"/>
          </a:p>
          <a:p>
            <a:r>
              <a:rPr lang="en-US" sz="2800" dirty="0" smtClean="0"/>
              <a:t>Should not be rigid</a:t>
            </a:r>
          </a:p>
          <a:p>
            <a:r>
              <a:rPr lang="en-US" sz="2800" dirty="0" smtClean="0"/>
              <a:t>Policy must enunciate a principle and not care for minute details</a:t>
            </a:r>
          </a:p>
          <a:p>
            <a:r>
              <a:rPr lang="en-US" sz="2800" dirty="0" smtClean="0"/>
              <a:t>Reflect the goals and values of the organization</a:t>
            </a:r>
          </a:p>
          <a:p>
            <a:r>
              <a:rPr lang="en-US" sz="2800" dirty="0" smtClean="0"/>
              <a:t>Not and isolated document: an integral part of the overall corporate philosophy of the company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1067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23900"/>
            <a:ext cx="10058400" cy="52288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Evolution of HRM in India</a:t>
            </a:r>
          </a:p>
          <a:p>
            <a:r>
              <a:rPr lang="en-US" sz="2800" dirty="0" smtClean="0"/>
              <a:t>HRM Term emerged during the 1970s</a:t>
            </a:r>
          </a:p>
          <a:p>
            <a:r>
              <a:rPr lang="en-US" sz="2800" dirty="0" smtClean="0"/>
              <a:t>Traditional titles: Personnel Management or Personnel Administration</a:t>
            </a:r>
          </a:p>
          <a:p>
            <a:r>
              <a:rPr lang="en-US" sz="2800" dirty="0" err="1" smtClean="0"/>
              <a:t>Kautilya’s</a:t>
            </a:r>
            <a:r>
              <a:rPr lang="en-US" sz="2800" dirty="0" smtClean="0"/>
              <a:t> </a:t>
            </a:r>
            <a:r>
              <a:rPr lang="en-US" sz="2800" i="1" dirty="0" err="1" smtClean="0"/>
              <a:t>Arthashastra</a:t>
            </a:r>
            <a:r>
              <a:rPr lang="en-US" sz="2800" i="1" dirty="0" smtClean="0"/>
              <a:t>: There existed a sound base for systematic management of resources as early as the 4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century B.C.</a:t>
            </a:r>
          </a:p>
          <a:p>
            <a:r>
              <a:rPr lang="en-US" sz="2800" i="1" dirty="0" smtClean="0"/>
              <a:t>Early 1800BC: ‘minimum wage rate’ and ‘ incentive wage plan’ were included in the Babylonian Code of Hammurabi</a:t>
            </a:r>
            <a:endParaRPr lang="en-IN" sz="2800" i="1" dirty="0"/>
          </a:p>
        </p:txBody>
      </p:sp>
    </p:spTree>
    <p:extLst>
      <p:ext uri="{BB962C8B-B14F-4D97-AF65-F5344CB8AC3E}">
        <p14:creationId xmlns:p14="http://schemas.microsoft.com/office/powerpoint/2010/main" val="41438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10058400" cy="51907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Since 1920s: Chronicle of the growth of the subject started in India. </a:t>
            </a:r>
            <a:endParaRPr lang="en-US" sz="2800" dirty="0"/>
          </a:p>
          <a:p>
            <a:pPr lvl="1"/>
            <a:r>
              <a:rPr lang="en-US" sz="2600" dirty="0" smtClean="0"/>
              <a:t>Reasons: First World War, emergence of trade unions</a:t>
            </a:r>
            <a:endParaRPr lang="en-IN" sz="2600" dirty="0" smtClean="0"/>
          </a:p>
          <a:p>
            <a:r>
              <a:rPr lang="en-US" sz="2800" dirty="0" smtClean="0"/>
              <a:t> 1931: The Royal commission  recommended the appointment of </a:t>
            </a:r>
            <a:r>
              <a:rPr lang="en-US" sz="2800" dirty="0" err="1" smtClean="0"/>
              <a:t>labour</a:t>
            </a:r>
            <a:r>
              <a:rPr lang="en-US" sz="2800" dirty="0" smtClean="0"/>
              <a:t>-welfare officers to deal with the selection if workers and to settle their grievances</a:t>
            </a:r>
          </a:p>
          <a:p>
            <a:r>
              <a:rPr lang="en-US" sz="2800" dirty="0" smtClean="0"/>
              <a:t>1948: The Factories Act made appointment of welfare officers compulsory in industrial establishments employing 500 or more workers each.</a:t>
            </a:r>
            <a:endParaRPr lang="en-US" sz="2800" dirty="0"/>
          </a:p>
          <a:p>
            <a:pPr marL="27432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0307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10058400" cy="51907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Professional bodies namely, Indian institute of Personnel Management (IIPM), HQ Kolkata and National Institute of </a:t>
            </a:r>
            <a:r>
              <a:rPr lang="en-US" sz="2800" dirty="0" err="1" smtClean="0"/>
              <a:t>Labour</a:t>
            </a:r>
            <a:r>
              <a:rPr lang="en-US" sz="2800" dirty="0" smtClean="0"/>
              <a:t> Management (NILM), HQ Mumbai were set up</a:t>
            </a:r>
          </a:p>
          <a:p>
            <a:r>
              <a:rPr lang="en-US" sz="2800" dirty="0" smtClean="0"/>
              <a:t>1960s: Post WWII, the scope of personnel function expanded leading to the emergence of profession called Personnel Management (PM)</a:t>
            </a:r>
          </a:p>
          <a:p>
            <a:r>
              <a:rPr lang="en-US" sz="2800" dirty="0" smtClean="0"/>
              <a:t>1970s: Shift from a concern for welfare to a focus on efficiency</a:t>
            </a:r>
          </a:p>
          <a:p>
            <a:endParaRPr lang="en-US" sz="2800" dirty="0"/>
          </a:p>
          <a:p>
            <a:pPr marL="27432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126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10058400" cy="51907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1980s: Thinking about new technologies, HRM challenges and HRD</a:t>
            </a:r>
          </a:p>
          <a:p>
            <a:pPr lvl="1"/>
            <a:r>
              <a:rPr lang="en-US" sz="2600" dirty="0" smtClean="0"/>
              <a:t>IIPM and NILM merged to form the National Institute of Personnel Management (NIPM)</a:t>
            </a:r>
          </a:p>
          <a:p>
            <a:r>
              <a:rPr lang="en-US" sz="2800" dirty="0" smtClean="0"/>
              <a:t>Technological advances reduced administrative work of HR professionals and allowed them to focus on strategic issues.</a:t>
            </a:r>
          </a:p>
          <a:p>
            <a:r>
              <a:rPr lang="en-US" sz="2800" dirty="0" smtClean="0"/>
              <a:t>1990s: Shift in emphasis to human values and productivity through people</a:t>
            </a:r>
          </a:p>
          <a:p>
            <a:endParaRPr lang="en-US" sz="2800" dirty="0"/>
          </a:p>
          <a:p>
            <a:pPr marL="27432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8439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10058400" cy="51907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American Society of Personnel Administration (ASPA) was renamed as the Society for Human Resources Management (SHRM)</a:t>
            </a:r>
          </a:p>
          <a:p>
            <a:r>
              <a:rPr lang="en-US" sz="2800" dirty="0" smtClean="0"/>
              <a:t>Thus, since 1920s, the subject of people management has grown into a matured profession </a:t>
            </a:r>
          </a:p>
          <a:p>
            <a:endParaRPr lang="en-US" sz="2800" dirty="0"/>
          </a:p>
          <a:p>
            <a:pPr marL="27432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9093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04370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Unit –I</a:t>
            </a:r>
            <a:endParaRPr lang="en-IN" sz="2000" dirty="0"/>
          </a:p>
          <a:p>
            <a:r>
              <a:rPr lang="en-US" sz="2000" b="1" dirty="0"/>
              <a:t>Introduction to HRM: </a:t>
            </a:r>
            <a:r>
              <a:rPr lang="en-US" sz="2000" dirty="0"/>
              <a:t>Evolution of HRM, Objectives, Functions and Policies.</a:t>
            </a:r>
            <a:endParaRPr lang="en-IN" sz="2000" dirty="0"/>
          </a:p>
          <a:p>
            <a:r>
              <a:rPr lang="en-US" sz="2000" b="1" dirty="0"/>
              <a:t>Man Power Planning</a:t>
            </a:r>
            <a:r>
              <a:rPr lang="en-US" sz="2000" dirty="0"/>
              <a:t>: Uses and benefits, Man Power Inventory, Man Power Forecasting, Methods of Man Power Forecasting.</a:t>
            </a:r>
            <a:endParaRPr lang="en-IN" sz="2000" dirty="0"/>
          </a:p>
          <a:p>
            <a:endParaRPr lang="en-IN" sz="2000" dirty="0"/>
          </a:p>
          <a:p>
            <a:pPr marL="0" indent="0" algn="ctr">
              <a:buNone/>
            </a:pPr>
            <a:r>
              <a:rPr lang="en-US" sz="2000" b="1" dirty="0"/>
              <a:t>Unit –II</a:t>
            </a:r>
            <a:endParaRPr lang="en-IN" sz="2000" dirty="0"/>
          </a:p>
          <a:p>
            <a:r>
              <a:rPr lang="en-US" sz="2000" b="1" dirty="0"/>
              <a:t>Recruitment and Selectio</a:t>
            </a:r>
            <a:r>
              <a:rPr lang="en-US" sz="2000" dirty="0"/>
              <a:t>n: Sources of man power, advertisement, short listing of candidates for</a:t>
            </a:r>
            <a:r>
              <a:rPr lang="en-US" sz="2000" b="1" dirty="0"/>
              <a:t> </a:t>
            </a:r>
            <a:r>
              <a:rPr lang="en-US" sz="2000" dirty="0"/>
              <a:t>Selection procedure – Written Test, Group Discussion, Interview – Different methods, advantages and Limitations, Psychological testing – Advantages and limitations.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9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7" y="753049"/>
            <a:ext cx="11331949" cy="38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 Resource Planning (HRP)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96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3694"/>
            <a:ext cx="10058400" cy="1371600"/>
          </a:xfrm>
        </p:spPr>
        <p:txBody>
          <a:bodyPr/>
          <a:lstStyle/>
          <a:p>
            <a:r>
              <a:rPr lang="en-US" dirty="0"/>
              <a:t>Importance / Uses / Benefits of HRP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300" y="1663700"/>
            <a:ext cx="10477500" cy="4445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HRP is the process of forecasting a firm’s future demand for, and supply of, the right type of people in the right number</a:t>
            </a:r>
          </a:p>
          <a:p>
            <a:r>
              <a:rPr lang="en-US" sz="2400" dirty="0"/>
              <a:t>It is a sub-system in the total organizational planning</a:t>
            </a:r>
          </a:p>
          <a:p>
            <a:r>
              <a:rPr lang="en-US" sz="2400" dirty="0"/>
              <a:t>Organizational planning includes managerial activates that set the company’s objectives for the future and determines the appropriate means for achieving those objectives</a:t>
            </a:r>
          </a:p>
          <a:p>
            <a:r>
              <a:rPr lang="en-US" sz="2400" dirty="0"/>
              <a:t>The term ‘manpower planning’ was prevalent during the mid-twentieth century</a:t>
            </a:r>
          </a:p>
          <a:p>
            <a:r>
              <a:rPr lang="en-US" sz="2400" dirty="0"/>
              <a:t>As the scope widened the contemporary term HRP evolved and is more acceptable as it is gender-neutral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884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546100"/>
            <a:ext cx="10833100" cy="567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Importance of HRP</a:t>
            </a:r>
          </a:p>
          <a:p>
            <a:r>
              <a:rPr lang="en-US" sz="2400" dirty="0"/>
              <a:t>Taking care of HR needs</a:t>
            </a:r>
          </a:p>
          <a:p>
            <a:r>
              <a:rPr lang="en-US" sz="2400" dirty="0"/>
              <a:t>Part of strategic planning</a:t>
            </a:r>
          </a:p>
          <a:p>
            <a:r>
              <a:rPr lang="en-US" sz="2400" dirty="0"/>
              <a:t>Creating highly talented personnel</a:t>
            </a:r>
          </a:p>
          <a:p>
            <a:r>
              <a:rPr lang="en-US" sz="2400" dirty="0"/>
              <a:t>International strategies</a:t>
            </a:r>
          </a:p>
          <a:p>
            <a:r>
              <a:rPr lang="en-US" sz="2400" dirty="0"/>
              <a:t>Foundation of personnel </a:t>
            </a:r>
            <a:r>
              <a:rPr lang="en-US" sz="2400" dirty="0" smtClean="0"/>
              <a:t>functions</a:t>
            </a:r>
          </a:p>
          <a:p>
            <a:pPr lvl="1"/>
            <a:r>
              <a:rPr lang="en-US" sz="2200" dirty="0" smtClean="0"/>
              <a:t>HRP helps in identifying talent, making a list of vacant global assignments and preparing action plans for rotation</a:t>
            </a:r>
            <a:endParaRPr lang="en-US" sz="2200" dirty="0"/>
          </a:p>
          <a:p>
            <a:r>
              <a:rPr lang="en-US" sz="2400" dirty="0"/>
              <a:t>Unite the perspectives of line and staff </a:t>
            </a:r>
            <a:r>
              <a:rPr lang="en-US" sz="2400" dirty="0" smtClean="0"/>
              <a:t>managers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38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22300"/>
            <a:ext cx="10058400" cy="5626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Other benefits</a:t>
            </a:r>
          </a:p>
          <a:p>
            <a:pPr lvl="1"/>
            <a:r>
              <a:rPr lang="en-US" sz="2800" dirty="0"/>
              <a:t>Provide a better view of the HR dimensions of business decisions</a:t>
            </a:r>
          </a:p>
          <a:p>
            <a:pPr lvl="1"/>
            <a:r>
              <a:rPr lang="en-US" sz="2800" dirty="0"/>
              <a:t>Personnel costs may be less because the management can anticipate imbalances before they become unmanageable and expensive</a:t>
            </a:r>
          </a:p>
          <a:p>
            <a:pPr lvl="1"/>
            <a:r>
              <a:rPr lang="en-US" sz="2800" dirty="0"/>
              <a:t>More time is provided to locate talent</a:t>
            </a:r>
          </a:p>
          <a:p>
            <a:pPr lvl="1"/>
            <a:r>
              <a:rPr lang="en-US" sz="2800" dirty="0"/>
              <a:t>Better opportunities to develop women and minority groups in future growth plan</a:t>
            </a:r>
          </a:p>
          <a:p>
            <a:pPr lvl="1"/>
            <a:r>
              <a:rPr lang="en-US" sz="2800" dirty="0"/>
              <a:t>Better planning of assignments to develop managers</a:t>
            </a:r>
          </a:p>
          <a:p>
            <a:pPr lvl="1"/>
            <a:r>
              <a:rPr lang="en-US" sz="2800" dirty="0"/>
              <a:t>Major and successful demands on local </a:t>
            </a:r>
            <a:r>
              <a:rPr lang="en-US" sz="2800" dirty="0" err="1"/>
              <a:t>labour</a:t>
            </a:r>
            <a:r>
              <a:rPr lang="en-US" sz="2800" dirty="0"/>
              <a:t> markets can be made.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06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09600"/>
            <a:ext cx="10058400" cy="5343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Factors affecting HRP</a:t>
            </a:r>
          </a:p>
          <a:p>
            <a:r>
              <a:rPr lang="en-US" sz="2400" dirty="0" smtClean="0"/>
              <a:t>Type and strategy of organization</a:t>
            </a:r>
          </a:p>
          <a:p>
            <a:r>
              <a:rPr lang="en-US" sz="2400" dirty="0" smtClean="0"/>
              <a:t>Organizational growth cycles and planning</a:t>
            </a:r>
          </a:p>
          <a:p>
            <a:r>
              <a:rPr lang="en-US" sz="2400" dirty="0" smtClean="0"/>
              <a:t>Environmental uncertainties</a:t>
            </a:r>
          </a:p>
          <a:p>
            <a:r>
              <a:rPr lang="en-US" sz="2400" dirty="0" smtClean="0"/>
              <a:t>Time horizons</a:t>
            </a:r>
          </a:p>
          <a:p>
            <a:r>
              <a:rPr lang="en-US" sz="2400" dirty="0" smtClean="0"/>
              <a:t>Type and quality of forecasting information</a:t>
            </a:r>
          </a:p>
          <a:p>
            <a:r>
              <a:rPr lang="en-US" sz="2400" dirty="0" smtClean="0"/>
              <a:t>Nature of jobs being filled</a:t>
            </a:r>
          </a:p>
          <a:p>
            <a:r>
              <a:rPr lang="en-US" sz="2400" dirty="0" smtClean="0"/>
              <a:t>Off-loading the work (outsourcing)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1127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33" y="0"/>
            <a:ext cx="8613058" cy="67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1971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HRP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63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533400"/>
            <a:ext cx="10058400" cy="54193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Planning Process</a:t>
            </a:r>
          </a:p>
          <a:p>
            <a:r>
              <a:rPr lang="en-US" sz="2400" dirty="0" smtClean="0"/>
              <a:t>Forecasting personnel needs, assessing personnel supply and matching demand-supply factors through personnel-related </a:t>
            </a:r>
            <a:r>
              <a:rPr lang="en-US" sz="2400" dirty="0" err="1" smtClean="0"/>
              <a:t>programmes</a:t>
            </a:r>
            <a:endParaRPr lang="en-US" sz="2400" dirty="0" smtClean="0"/>
          </a:p>
          <a:p>
            <a:r>
              <a:rPr lang="en-US" sz="2400" dirty="0" smtClean="0"/>
              <a:t>Influenced by overall organizational objectives and the environment of business </a:t>
            </a:r>
          </a:p>
          <a:p>
            <a:pPr marL="0" indent="0">
              <a:buNone/>
            </a:pPr>
            <a:r>
              <a:rPr lang="en-US" sz="2400" b="1" dirty="0" smtClean="0"/>
              <a:t>Environmental Scanning</a:t>
            </a:r>
          </a:p>
          <a:p>
            <a:r>
              <a:rPr lang="en-US" sz="2400" dirty="0" smtClean="0"/>
              <a:t>Economic factors, including regional general and regional conditions</a:t>
            </a:r>
          </a:p>
          <a:p>
            <a:r>
              <a:rPr lang="en-US" sz="2400" dirty="0" smtClean="0"/>
              <a:t>Technological changes</a:t>
            </a:r>
          </a:p>
          <a:p>
            <a:r>
              <a:rPr lang="en-US" sz="2400" dirty="0" smtClean="0"/>
              <a:t>Demographic changes</a:t>
            </a:r>
          </a:p>
          <a:p>
            <a:r>
              <a:rPr lang="en-US" sz="2400" dirty="0" smtClean="0"/>
              <a:t>Political and legislative issues</a:t>
            </a:r>
          </a:p>
          <a:p>
            <a:r>
              <a:rPr lang="en-US" sz="2400" dirty="0" smtClean="0"/>
              <a:t>Social concerns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4063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87400"/>
            <a:ext cx="10058400" cy="53213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Organizational Objectives and Policies</a:t>
            </a:r>
          </a:p>
          <a:p>
            <a:r>
              <a:rPr lang="en-US" sz="2400" b="1" dirty="0" smtClean="0"/>
              <a:t>HR Demand Forecast</a:t>
            </a:r>
          </a:p>
          <a:p>
            <a:pPr lvl="1"/>
            <a:r>
              <a:rPr lang="en-US" sz="2200" dirty="0" smtClean="0"/>
              <a:t>Effective demand forecasting is the process of estimating the future quantity and quality of people required, and the best way to meet this demand</a:t>
            </a:r>
          </a:p>
          <a:p>
            <a:pPr lvl="1"/>
            <a:r>
              <a:rPr lang="en-US" sz="2200" dirty="0" smtClean="0"/>
              <a:t>Basis: annual budget and long-term corporate plan</a:t>
            </a:r>
          </a:p>
          <a:p>
            <a:pPr lvl="1"/>
            <a:r>
              <a:rPr lang="en-US" sz="2200" dirty="0" smtClean="0"/>
              <a:t>Must consider external as well as internal factors</a:t>
            </a:r>
          </a:p>
          <a:p>
            <a:pPr lvl="1"/>
            <a:r>
              <a:rPr lang="en-US" sz="2200" dirty="0" smtClean="0"/>
              <a:t>External factors: competition, economic climate, laws and regulatory bodies, changes in technology, and social factors</a:t>
            </a:r>
          </a:p>
          <a:p>
            <a:pPr lvl="1"/>
            <a:r>
              <a:rPr lang="en-US" sz="2200" dirty="0" smtClean="0"/>
              <a:t>Internal factors: budget constrains, production levels, new products and services, organizational structure, and employee separations</a:t>
            </a:r>
          </a:p>
          <a:p>
            <a:pPr lvl="1"/>
            <a:endParaRPr lang="en-US" sz="2200" dirty="0" smtClean="0"/>
          </a:p>
          <a:p>
            <a:pPr marL="0" indent="0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1638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87400"/>
            <a:ext cx="10058400" cy="516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Advantages of HR demand forecast: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Quantify the jobs necessary for producing a given number of goods, or offering a given level of services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Determine what staff-mix is desirable in the future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Assess appropriate staffing levels in different parts of the organization so as to avoid unnecessary costs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Prevent shortages of people where and when they are needed most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smtClean="0"/>
              <a:t>Monitor compliance with legal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0009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73100"/>
            <a:ext cx="10058400" cy="5473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Unit –III</a:t>
            </a:r>
            <a:endParaRPr lang="en-IN" sz="2000" dirty="0"/>
          </a:p>
          <a:p>
            <a:r>
              <a:rPr lang="en-US" sz="2000" b="1" dirty="0"/>
              <a:t>Training And Development : </a:t>
            </a:r>
            <a:r>
              <a:rPr lang="en-US" sz="2000" dirty="0"/>
              <a:t>Identification of Training needs, Training Evaluation, Skill based training, Training Budget, Executive Development – Different Approaches, Non-executive development – Different methods, Training as a tool for continuous growth of Individual and Organizers. </a:t>
            </a:r>
            <a:endParaRPr lang="en-IN" sz="2000" dirty="0"/>
          </a:p>
          <a:p>
            <a:pPr marL="0" indent="0" algn="ctr">
              <a:buNone/>
            </a:pPr>
            <a:r>
              <a:rPr lang="en-US" sz="2000" b="1" dirty="0" smtClean="0"/>
              <a:t>Unit </a:t>
            </a:r>
            <a:r>
              <a:rPr lang="en-US" sz="2000" b="1" dirty="0"/>
              <a:t>–IV</a:t>
            </a:r>
            <a:endParaRPr lang="en-IN" sz="2000" dirty="0"/>
          </a:p>
          <a:p>
            <a:r>
              <a:rPr lang="en-US" sz="2000" b="1" dirty="0"/>
              <a:t>Induction &amp; communication: </a:t>
            </a:r>
            <a:r>
              <a:rPr lang="en-US" sz="2000" dirty="0"/>
              <a:t>Induction procedure, transfers, promotion exit interview, (Written test, Group Discussion, Interviews). Communication function, communication process, effective communication.</a:t>
            </a:r>
            <a:endParaRPr lang="en-IN" sz="2000" dirty="0"/>
          </a:p>
          <a:p>
            <a:pPr marL="0" indent="0" algn="ctr">
              <a:buNone/>
            </a:pPr>
            <a:r>
              <a:rPr lang="en-US" sz="2000" b="1" dirty="0" smtClean="0"/>
              <a:t>Unit </a:t>
            </a:r>
            <a:r>
              <a:rPr lang="en-US" sz="2000" b="1" dirty="0"/>
              <a:t>–V</a:t>
            </a:r>
            <a:endParaRPr lang="en-IN" sz="2000" dirty="0"/>
          </a:p>
          <a:p>
            <a:r>
              <a:rPr lang="en-US" sz="2000" b="1" dirty="0"/>
              <a:t>Performance Appraisal</a:t>
            </a:r>
            <a:r>
              <a:rPr lang="en-US" sz="2000" dirty="0"/>
              <a:t>: Components (all round performance appraisal) Methods, Advantages and limitations of different methods, Personal counseling based on Annual confidential reports, competency mapping, CSR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3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25500"/>
            <a:ext cx="10058400" cy="5232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Forecasting Techniques:</a:t>
            </a:r>
          </a:p>
          <a:p>
            <a:r>
              <a:rPr lang="en-US" sz="2400" dirty="0" smtClean="0"/>
              <a:t>Vary from simple to sophisticated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Managerial judgement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Ratio-trend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Regression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Work study techniques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Delphi technique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Flow models (Ex. Markov model)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6624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11200"/>
            <a:ext cx="10058400" cy="55499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Text Books</a:t>
            </a:r>
            <a:endParaRPr lang="en-IN" sz="2000" dirty="0"/>
          </a:p>
          <a:p>
            <a:pPr lvl="0"/>
            <a:r>
              <a:rPr lang="en-US" sz="2000" dirty="0"/>
              <a:t>Dr. K </a:t>
            </a:r>
            <a:r>
              <a:rPr lang="en-US" sz="2000" dirty="0" err="1"/>
              <a:t>Ashwathappa</a:t>
            </a:r>
            <a:r>
              <a:rPr lang="en-US" sz="2000" dirty="0"/>
              <a:t> – Human Resource Management, Tata McGraw Hill, 5</a:t>
            </a:r>
            <a:r>
              <a:rPr lang="en-US" sz="2000" baseline="30000" dirty="0"/>
              <a:t>th</a:t>
            </a:r>
            <a:r>
              <a:rPr lang="en-US" sz="2000" dirty="0"/>
              <a:t> Edition, 2005.</a:t>
            </a:r>
            <a:endParaRPr lang="en-IN" sz="2000" dirty="0"/>
          </a:p>
          <a:p>
            <a:pPr lvl="0"/>
            <a:r>
              <a:rPr lang="en-US" sz="2000" dirty="0"/>
              <a:t>Hersey and Blanchard -Management of </a:t>
            </a:r>
            <a:r>
              <a:rPr lang="en-US" sz="2000" dirty="0" err="1"/>
              <a:t>Organization’sBehavior</a:t>
            </a:r>
            <a:r>
              <a:rPr lang="en-US" sz="2000" dirty="0"/>
              <a:t>, Prentice Hall of India, 10th Edition –2012.</a:t>
            </a:r>
            <a:endParaRPr lang="en-IN" sz="2000" dirty="0"/>
          </a:p>
          <a:p>
            <a:pPr lvl="0"/>
            <a:r>
              <a:rPr lang="en-US" sz="2000" dirty="0" err="1"/>
              <a:t>Arun</a:t>
            </a:r>
            <a:r>
              <a:rPr lang="en-US" sz="2000" dirty="0"/>
              <a:t> </a:t>
            </a:r>
            <a:r>
              <a:rPr lang="en-US" sz="2000" dirty="0" err="1"/>
              <a:t>Monappa</a:t>
            </a:r>
            <a:r>
              <a:rPr lang="en-US" sz="2000" dirty="0"/>
              <a:t> -Industrial Relations, TMH, ISBN – 0-07-451710-8,2007</a:t>
            </a:r>
            <a:endParaRPr lang="en-IN" sz="2000" dirty="0"/>
          </a:p>
          <a:p>
            <a:pPr marL="0" indent="0" algn="ctr">
              <a:buNone/>
            </a:pPr>
            <a:endParaRPr lang="en-US" sz="2000" b="1" dirty="0" smtClean="0"/>
          </a:p>
          <a:p>
            <a:pPr marL="0" indent="0" algn="ctr">
              <a:buNone/>
            </a:pPr>
            <a:r>
              <a:rPr lang="en-US" sz="2000" b="1" dirty="0" smtClean="0"/>
              <a:t>References </a:t>
            </a:r>
            <a:endParaRPr lang="en-IN" sz="2000" dirty="0"/>
          </a:p>
          <a:p>
            <a:pPr lvl="0"/>
            <a:r>
              <a:rPr lang="en-US" sz="2000" dirty="0" err="1"/>
              <a:t>Decenoz</a:t>
            </a:r>
            <a:r>
              <a:rPr lang="en-US" sz="2000" dirty="0"/>
              <a:t> and </a:t>
            </a:r>
            <a:r>
              <a:rPr lang="en-US" sz="2000" dirty="0" err="1"/>
              <a:t>robbins</a:t>
            </a:r>
            <a:r>
              <a:rPr lang="en-US" sz="2000" dirty="0"/>
              <a:t> -Personnel / Human Resource Management, PHI, 2002.</a:t>
            </a:r>
            <a:endParaRPr lang="en-IN" sz="2000" dirty="0"/>
          </a:p>
          <a:p>
            <a:pPr lvl="0"/>
            <a:r>
              <a:rPr lang="en-US" sz="2000" dirty="0"/>
              <a:t>CB </a:t>
            </a:r>
            <a:r>
              <a:rPr lang="en-US" sz="2000" dirty="0" err="1"/>
              <a:t>Mamoria</a:t>
            </a:r>
            <a:r>
              <a:rPr lang="en-US" sz="2000" dirty="0"/>
              <a:t> -Management of Human Resources, Himalaya Publication House, 2003.</a:t>
            </a:r>
            <a:endParaRPr lang="en-IN" sz="2000" dirty="0"/>
          </a:p>
          <a:p>
            <a:pPr lvl="0"/>
            <a:r>
              <a:rPr lang="en-US" sz="2000" dirty="0"/>
              <a:t>Jain -Industrial Acts, TMH Publications, 2004.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3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4406"/>
          </a:xfrm>
        </p:spPr>
        <p:txBody>
          <a:bodyPr/>
          <a:lstStyle/>
          <a:p>
            <a:r>
              <a:rPr lang="en-US" dirty="0"/>
              <a:t>Introduction to HRM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97000"/>
            <a:ext cx="10058400" cy="49276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3"/>
                </a:solidFill>
              </a:rPr>
              <a:t>People Lend Competitive Advantage</a:t>
            </a:r>
          </a:p>
          <a:p>
            <a:r>
              <a:rPr lang="en-US" sz="2400" dirty="0" smtClean="0"/>
              <a:t>People offer competitive advantage to a firm and managing people is the domain of HRM</a:t>
            </a:r>
          </a:p>
          <a:p>
            <a:r>
              <a:rPr lang="en-US" sz="2400" dirty="0" smtClean="0"/>
              <a:t>How do people lend competitive advantage?</a:t>
            </a:r>
          </a:p>
          <a:p>
            <a:pPr marL="674370" lvl="1" indent="-400050">
              <a:buFont typeface="+mj-lt"/>
              <a:buAutoNum type="romanLcPeriod"/>
            </a:pPr>
            <a:r>
              <a:rPr lang="en-US" sz="2400" dirty="0" smtClean="0"/>
              <a:t>By offering skills, capabilities, systems, practices, speed, language, bonding and behaviors which help formulate strategies and execute them</a:t>
            </a:r>
          </a:p>
          <a:p>
            <a:pPr marL="674370" lvl="1" indent="-400050">
              <a:buFont typeface="+mj-lt"/>
              <a:buAutoNum type="romanLcPeriod"/>
            </a:pPr>
            <a:r>
              <a:rPr lang="en-US" sz="2400" dirty="0" smtClean="0"/>
              <a:t>By aligning human resources plans to business plans. HR managers are becoming strategic partners leading to development of integrated HR planning process</a:t>
            </a:r>
          </a:p>
          <a:p>
            <a:pPr marL="674370" lvl="1" indent="-400050">
              <a:buFont typeface="+mj-lt"/>
              <a:buAutoNum type="romanLcPeriod"/>
            </a:pPr>
            <a:r>
              <a:rPr lang="en-US" sz="2400" dirty="0" smtClean="0"/>
              <a:t>Innovations are key to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5222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0" y="596900"/>
            <a:ext cx="10058400" cy="5254244"/>
          </a:xfrm>
        </p:spPr>
        <p:txBody>
          <a:bodyPr>
            <a:noAutofit/>
          </a:bodyPr>
          <a:lstStyle/>
          <a:p>
            <a:pPr marL="788670" lvl="1" indent="-514350">
              <a:buFont typeface="+mj-lt"/>
              <a:buAutoNum type="romanLcPeriod" startAt="4"/>
            </a:pPr>
            <a:r>
              <a:rPr lang="en-US" sz="2400" dirty="0"/>
              <a:t>HR function seeks to convert an adverse situation into an opportunity</a:t>
            </a:r>
          </a:p>
          <a:p>
            <a:pPr marL="788670" lvl="1" indent="-514350">
              <a:buFont typeface="+mj-lt"/>
              <a:buAutoNum type="romanLcPeriod" startAt="4"/>
            </a:pPr>
            <a:r>
              <a:rPr lang="en-US" sz="2400" dirty="0"/>
              <a:t>The changes in organizational designs need to be reinforced by innovative HRM strategies</a:t>
            </a:r>
          </a:p>
          <a:p>
            <a:pPr marL="788670" lvl="1" indent="-514350">
              <a:buFont typeface="+mj-lt"/>
              <a:buAutoNum type="romanLcPeriod" startAt="4"/>
            </a:pPr>
            <a:r>
              <a:rPr lang="en-US" sz="2400" dirty="0"/>
              <a:t>HR executive is becoming an effective change agent. Change management is critical to the success of any firm. Business adopts three general response types to face change</a:t>
            </a:r>
          </a:p>
          <a:p>
            <a:pPr marL="777240" lvl="2" indent="-228600">
              <a:buFont typeface="+mj-lt"/>
              <a:buAutoNum type="alphaLcParenR"/>
            </a:pPr>
            <a:r>
              <a:rPr lang="en-US" sz="2400" dirty="0"/>
              <a:t>Initiative changes focus on implementation of new programs, projects or procedures</a:t>
            </a:r>
          </a:p>
          <a:p>
            <a:pPr marL="777240" lvl="2" indent="-228600">
              <a:buFont typeface="+mj-lt"/>
              <a:buAutoNum type="alphaLcParenR"/>
            </a:pPr>
            <a:r>
              <a:rPr lang="en-US" sz="2400" dirty="0"/>
              <a:t>Process changes focus on the ways in which works are being executed</a:t>
            </a:r>
          </a:p>
          <a:p>
            <a:pPr marL="777240" lvl="2" indent="-228600">
              <a:buFont typeface="+mj-lt"/>
              <a:buAutoNum type="alphaLcParenR"/>
            </a:pPr>
            <a:r>
              <a:rPr lang="en-US" sz="2400" dirty="0"/>
              <a:t>Cultural changes occur within a firm where the fundamental ways of doing business are </a:t>
            </a:r>
            <a:r>
              <a:rPr lang="en-US" sz="2400" dirty="0" err="1"/>
              <a:t>reconceptualized</a:t>
            </a:r>
            <a:r>
              <a:rPr lang="en-US" sz="2400" dirty="0"/>
              <a:t>. The identity of the firm is transformed for employees and customers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12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00100"/>
            <a:ext cx="10058400" cy="5321300"/>
          </a:xfrm>
        </p:spPr>
        <p:txBody>
          <a:bodyPr/>
          <a:lstStyle/>
          <a:p>
            <a:pPr marL="674370" lvl="1" indent="-400050">
              <a:buFont typeface="+mj-lt"/>
              <a:buAutoNum type="romanLcPeriod" startAt="7"/>
            </a:pPr>
            <a:r>
              <a:rPr lang="en-US" sz="3200" dirty="0"/>
              <a:t>HR role is significant in the small scale </a:t>
            </a:r>
            <a:r>
              <a:rPr lang="en-US" sz="3200" dirty="0" smtClean="0"/>
              <a:t>sector</a:t>
            </a:r>
          </a:p>
          <a:p>
            <a:pPr marL="674370" lvl="1" indent="-400050">
              <a:buFont typeface="+mj-lt"/>
              <a:buAutoNum type="romanLcPeriod" startAt="7"/>
            </a:pPr>
            <a:r>
              <a:rPr lang="en-US" sz="3200" dirty="0" smtClean="0"/>
              <a:t>The three strategies </a:t>
            </a:r>
            <a:r>
              <a:rPr lang="en-US" sz="3200" dirty="0"/>
              <a:t>that that help an organization achieve competitive advantage are</a:t>
            </a:r>
            <a:r>
              <a:rPr lang="en-US" sz="3200" dirty="0" smtClean="0"/>
              <a:t>: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US" sz="3200" dirty="0" smtClean="0"/>
              <a:t>Innovation 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US" sz="3200" dirty="0" smtClean="0"/>
              <a:t>Quality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US" sz="3200" dirty="0" smtClean="0"/>
              <a:t>Cost leadership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0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12800"/>
            <a:ext cx="100584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HRM refers to the application of management principles to management of people in an organization</a:t>
            </a:r>
          </a:p>
          <a:p>
            <a:pPr marL="0" indent="0">
              <a:buNone/>
            </a:pPr>
            <a:r>
              <a:rPr lang="en-US" sz="2400" dirty="0" smtClean="0"/>
              <a:t>Essence of HRM:</a:t>
            </a:r>
          </a:p>
          <a:p>
            <a:r>
              <a:rPr lang="en-US" sz="2400" dirty="0" smtClean="0"/>
              <a:t>Building of human capital</a:t>
            </a:r>
          </a:p>
          <a:p>
            <a:r>
              <a:rPr lang="en-US" sz="2400" dirty="0" smtClean="0"/>
              <a:t>Human capital: stock of employee sills, knowledge and capabilities that may not show up in a balance sheet but have significant impact on a firm’s performance</a:t>
            </a:r>
          </a:p>
          <a:p>
            <a:r>
              <a:rPr lang="en-US" sz="2400" dirty="0" smtClean="0"/>
              <a:t>Human capital lends competitive advantage to a firm</a:t>
            </a:r>
          </a:p>
          <a:p>
            <a:r>
              <a:rPr lang="en-US" sz="2400" dirty="0" smtClean="0"/>
              <a:t>HRM necessitates alignment of HR policies and practices with the organization’s strategies: corporate as well as functional</a:t>
            </a:r>
          </a:p>
          <a:p>
            <a:r>
              <a:rPr lang="en-US" sz="2400" dirty="0" smtClean="0"/>
              <a:t>HRM assumes that it is the people who make the difference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3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668227_Human resources, from 24Slides_SL_V1" id="{617D8675-87EA-4E65-899C-EC1AA060F43B}" vid="{A0FF6A7D-4118-4569-8B1F-1CBD407F07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color block</Template>
  <TotalTime>0</TotalTime>
  <Words>1962</Words>
  <Application>Microsoft Office PowerPoint</Application>
  <PresentationFormat>Widescreen</PresentationFormat>
  <Paragraphs>216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Garamond</vt:lpstr>
      <vt:lpstr>Segoe UI</vt:lpstr>
      <vt:lpstr>SavonVTI</vt:lpstr>
      <vt:lpstr>Office Theme</vt:lpstr>
      <vt:lpstr>Human Resource Management IMOE01</vt:lpstr>
      <vt:lpstr>Human resources slide 4</vt:lpstr>
      <vt:lpstr>Course Content</vt:lpstr>
      <vt:lpstr>PowerPoint Presentation</vt:lpstr>
      <vt:lpstr>PowerPoint Presentation</vt:lpstr>
      <vt:lpstr>Introduction to HRM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Resource Planning (HRP)</vt:lpstr>
      <vt:lpstr>Importance / Uses / Benefits of HRP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2021-10-08T08:57:46Z</dcterms:created>
  <dcterms:modified xsi:type="dcterms:W3CDTF">2021-12-01T04:47:22Z</dcterms:modified>
</cp:coreProperties>
</file>